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rels" ContentType="application/vnd.openxmlformats-package.relationships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4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50012"/>
            <a:ext cx="7772400" cy="70349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53507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1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16" y="406080"/>
            <a:ext cx="8574484" cy="587520"/>
          </a:xfrm>
          <a:prstGeom prst="rect">
            <a:avLst/>
          </a:prstGeom>
        </p:spPr>
        <p:txBody>
          <a:bodyPr/>
          <a:lstStyle>
            <a:lvl1pPr algn="l">
              <a:defRPr sz="18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600"/>
            <a:ext cx="8229600" cy="4916563"/>
          </a:xfrm>
          <a:prstGeom prst="rect">
            <a:avLst/>
          </a:prstGeom>
        </p:spPr>
        <p:txBody>
          <a:bodyPr/>
          <a:lstStyle>
            <a:lvl1pPr>
              <a:spcBef>
                <a:spcPts val="1176"/>
              </a:spcBef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spcBef>
                <a:spcPts val="1176"/>
              </a:spcBef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spcBef>
                <a:spcPts val="1176"/>
              </a:spcBef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spcBef>
                <a:spcPts val="1176"/>
              </a:spcBef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spcBef>
                <a:spcPts val="1176"/>
              </a:spcBef>
              <a:defRPr sz="14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2316" y="406080"/>
            <a:ext cx="8574484" cy="587520"/>
          </a:xfrm>
          <a:prstGeom prst="rect">
            <a:avLst/>
          </a:prstGeom>
        </p:spPr>
        <p:txBody>
          <a:bodyPr/>
          <a:lstStyle>
            <a:lvl1pPr algn="l">
              <a:defRPr sz="18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FS-PPT-Opts-1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0862"/>
            <a:ext cx="7772400" cy="703495"/>
          </a:xfrm>
        </p:spPr>
        <p:txBody>
          <a:bodyPr lIns="0"/>
          <a:lstStyle/>
          <a:p>
            <a:r>
              <a:rPr lang="en-US" dirty="0" smtClean="0"/>
              <a:t>Who is Reliance Field Service?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03714"/>
            <a:ext cx="7772400" cy="2926080"/>
          </a:xfrm>
        </p:spPr>
        <p:txBody>
          <a:bodyPr/>
          <a:lstStyle/>
          <a:p>
            <a:r>
              <a:rPr lang="en-US" dirty="0" smtClean="0"/>
              <a:t>Reliance Field Services (RFS) has three divisions to facilitate the special needs of the mortgage industry.</a:t>
            </a:r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Property Inspections/Field Calls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Property Preservation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Evaluation Services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Reliance field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600"/>
            <a:ext cx="7955280" cy="3834919"/>
          </a:xfrm>
        </p:spPr>
        <p:txBody>
          <a:bodyPr tIns="274320" anchor="t" anchorCtr="0"/>
          <a:lstStyle/>
          <a:p>
            <a:r>
              <a:rPr lang="en-US" sz="2000" b="1" dirty="0" smtClean="0"/>
              <a:t>Founded 1995</a:t>
            </a:r>
          </a:p>
          <a:p>
            <a:r>
              <a:rPr lang="en-US" sz="2000" b="1" dirty="0" smtClean="0"/>
              <a:t>Minority Business Enterprise</a:t>
            </a:r>
          </a:p>
          <a:p>
            <a:r>
              <a:rPr lang="en-US" sz="2000" b="1" dirty="0" smtClean="0"/>
              <a:t>SAS 70 Certified</a:t>
            </a:r>
          </a:p>
          <a:p>
            <a:r>
              <a:rPr lang="en-US" sz="2000" b="1" dirty="0" smtClean="0"/>
              <a:t>Flexible Website Portal</a:t>
            </a:r>
          </a:p>
          <a:p>
            <a:r>
              <a:rPr lang="en-US" sz="2000" b="1" dirty="0" smtClean="0"/>
              <a:t>System Interfaces for Secure Seamless Data Transmission</a:t>
            </a:r>
          </a:p>
          <a:p>
            <a:r>
              <a:rPr lang="en-US" sz="2000" b="1" dirty="0" smtClean="0"/>
              <a:t>Dedicated Client Services Liaisons</a:t>
            </a:r>
          </a:p>
          <a:p>
            <a:r>
              <a:rPr lang="en-US" sz="2000" b="1" dirty="0" smtClean="0"/>
              <a:t>Customized Reporting &amp; Analytics</a:t>
            </a:r>
          </a:p>
          <a:p>
            <a:r>
              <a:rPr lang="en-US" sz="2000" b="1" dirty="0" smtClean="0"/>
              <a:t>Accessible Management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Field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tIns="822960"/>
          <a:lstStyle/>
          <a:p>
            <a:r>
              <a:rPr lang="en-US" b="1" dirty="0" smtClean="0"/>
              <a:t>Our field agents will perform loss mitigation programs, delinquent interviews, occupancy inspections, drive-by inspections, foreclosure inspections, reverse mortgage inspections, interior inspections, damage inspections, quality control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re</a:t>
            </a:r>
            <a:r>
              <a:rPr lang="en-US" b="1" dirty="0" smtClean="0"/>
              <a:t>-inspections, etc.  </a:t>
            </a:r>
          </a:p>
          <a:p>
            <a:r>
              <a:rPr lang="en-US" b="1" dirty="0" smtClean="0"/>
              <a:t>Inspections conform with the Fannie Mae &amp; Freddie Mac’s Guidelines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16" y="127000"/>
            <a:ext cx="9031684" cy="866600"/>
          </a:xfrm>
        </p:spPr>
        <p:txBody>
          <a:bodyPr/>
          <a:lstStyle/>
          <a:p>
            <a:r>
              <a:rPr lang="en-US" dirty="0" smtClean="0"/>
              <a:t>Property Preservation/Eviction</a:t>
            </a:r>
            <a:r>
              <a:rPr lang="en-US" dirty="0" smtClean="0"/>
              <a:t>/</a:t>
            </a:r>
            <a:br>
              <a:rPr lang="en-US" dirty="0" smtClean="0"/>
            </a:br>
            <a:r>
              <a:rPr lang="en-US" dirty="0" smtClean="0"/>
              <a:t>REO </a:t>
            </a:r>
            <a:r>
              <a:rPr lang="en-US" dirty="0" smtClean="0"/>
              <a:t>Management/Code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0858"/>
            <a:ext cx="8229600" cy="5255306"/>
          </a:xfrm>
        </p:spPr>
        <p:txBody>
          <a:bodyPr tIns="457200"/>
          <a:lstStyle/>
          <a:p>
            <a:r>
              <a:rPr lang="en-US" b="1" dirty="0" smtClean="0"/>
              <a:t>Our experienced staff and contractors will secure, re-key, install coded lock boxes, board-ups, winterization, debris &amp; hazardous waste removal, lawn &amp; pool maintenance, janitorial, handyman repairs, and provide any required specialized services. </a:t>
            </a:r>
          </a:p>
          <a:p>
            <a:r>
              <a:rPr lang="en-US" b="1" dirty="0" smtClean="0"/>
              <a:t>RFS offers registration of vacant properties with local municipalities and provide restoration of utilities. </a:t>
            </a:r>
          </a:p>
          <a:p>
            <a:r>
              <a:rPr lang="en-US" b="1" dirty="0" smtClean="0"/>
              <a:t>We have perfected the processes required to ensure that your properties are returned to the market quickly.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3600"/>
            <a:ext cx="8229600" cy="5132563"/>
          </a:xfrm>
        </p:spPr>
        <p:txBody>
          <a:bodyPr tIns="640080"/>
          <a:lstStyle/>
          <a:p>
            <a:r>
              <a:rPr lang="en-US" b="1" dirty="0" smtClean="0"/>
              <a:t>Evaluation Services are performed by state licensed certified appraisals and real estate brokers to ensure that our clients receive the most accurate valuations.</a:t>
            </a:r>
          </a:p>
          <a:p>
            <a:r>
              <a:rPr lang="en-US" b="1" dirty="0" smtClean="0"/>
              <a:t>Our network can provide residential and commercial appraisals, BPOs (Internal/External) and field reviews.  These valuations are based on assigning the order to a knowledgeable professional within the area.</a:t>
            </a:r>
          </a:p>
          <a:p>
            <a:r>
              <a:rPr lang="en-US" b="1" dirty="0" smtClean="0"/>
              <a:t>Current market trends are considered, when providing these valuations.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 today’s ever changing economic climate, we are constantly enhancing our services to keep up with each one of our client’s needs.</a:t>
            </a:r>
          </a:p>
          <a:p>
            <a:r>
              <a:rPr lang="en-US" b="1" dirty="0" smtClean="0"/>
              <a:t>Our programs have been designed to have an immediate impact on preserving our client’s assets and improving communication with your borrowers.</a:t>
            </a:r>
          </a:p>
          <a:p>
            <a:r>
              <a:rPr lang="en-US" b="1" dirty="0" smtClean="0"/>
              <a:t>Our experienced staff values our relationships and will strive to provide accurate and timely information to our clients.</a:t>
            </a:r>
          </a:p>
          <a:p>
            <a:r>
              <a:rPr lang="en-US" b="1" dirty="0" smtClean="0"/>
              <a:t>Vendor Management has incorporated quality control analytics to measure our sub-contractors completion of projects.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370</Words>
  <Application>Microsoft Macintosh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Who is Reliance Field Service?</vt:lpstr>
      <vt:lpstr>Who is Reliance field Services</vt:lpstr>
      <vt:lpstr>National Field Calls</vt:lpstr>
      <vt:lpstr>Property Preservation/Eviction/ REO Management/Code Enforcement</vt:lpstr>
      <vt:lpstr>Evaluation Services</vt:lpstr>
      <vt:lpstr>Commitment</vt:lpstr>
    </vt:vector>
  </TitlesOfParts>
  <Company>Point Blank Studio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Anne Oakley</dc:creator>
  <cp:lastModifiedBy>Anne Oakley</cp:lastModifiedBy>
  <cp:revision>18</cp:revision>
  <dcterms:created xsi:type="dcterms:W3CDTF">2012-04-03T17:42:02Z</dcterms:created>
  <dcterms:modified xsi:type="dcterms:W3CDTF">2012-04-03T17:46:49Z</dcterms:modified>
</cp:coreProperties>
</file>