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4" r:id="rId3"/>
    <p:sldId id="266" r:id="rId4"/>
    <p:sldId id="262" r:id="rId5"/>
    <p:sldId id="261" r:id="rId6"/>
    <p:sldId id="260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0012"/>
            <a:ext cx="7772400" cy="70349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53507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16" y="406080"/>
            <a:ext cx="8574484" cy="587520"/>
          </a:xfrm>
          <a:prstGeom prst="rect">
            <a:avLst/>
          </a:prstGeom>
        </p:spPr>
        <p:txBody>
          <a:bodyPr/>
          <a:lstStyle>
            <a:lvl1pPr algn="l">
              <a:defRPr sz="1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600"/>
            <a:ext cx="8229600" cy="4916563"/>
          </a:xfrm>
          <a:prstGeom prst="rect">
            <a:avLst/>
          </a:prstGeom>
        </p:spPr>
        <p:txBody>
          <a:bodyPr/>
          <a:lstStyle>
            <a:lvl1pPr>
              <a:spcBef>
                <a:spcPts val="1176"/>
              </a:spcBef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spcBef>
                <a:spcPts val="1176"/>
              </a:spcBef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spcBef>
                <a:spcPts val="1176"/>
              </a:spcBef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spcBef>
                <a:spcPts val="1176"/>
              </a:spcBef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spcBef>
                <a:spcPts val="1176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2316" y="406080"/>
            <a:ext cx="8574484" cy="587520"/>
          </a:xfrm>
          <a:prstGeom prst="rect">
            <a:avLst/>
          </a:prstGeom>
        </p:spPr>
        <p:txBody>
          <a:bodyPr/>
          <a:lstStyle>
            <a:lvl1pPr algn="l">
              <a:defRPr sz="1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FS-PPT-Opts-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756" y="3884050"/>
            <a:ext cx="8195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</a:rPr>
              <a:t>We’re bridging the </a:t>
            </a:r>
            <a:r>
              <a:rPr lang="en-US" sz="3600" b="1" dirty="0" smtClean="0">
                <a:solidFill>
                  <a:schemeClr val="bg1"/>
                </a:solidFill>
              </a:rPr>
              <a:t>gap</a:t>
            </a:r>
            <a:r>
              <a:rPr lang="en-US" sz="4400" b="1" dirty="0" smtClean="0">
                <a:solidFill>
                  <a:schemeClr val="bg1"/>
                </a:solidFill>
              </a:rPr>
              <a:t>…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434"/>
            <a:ext cx="7772400" cy="703495"/>
          </a:xfrm>
        </p:spPr>
        <p:txBody>
          <a:bodyPr lIns="0"/>
          <a:lstStyle/>
          <a:p>
            <a:r>
              <a:rPr lang="en-US" dirty="0" smtClean="0"/>
              <a:t>Who is Reliance Field Service?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4429"/>
            <a:ext cx="7772400" cy="2926080"/>
          </a:xfrm>
        </p:spPr>
        <p:txBody>
          <a:bodyPr/>
          <a:lstStyle/>
          <a:p>
            <a:r>
              <a:rPr lang="en-US" dirty="0" smtClean="0"/>
              <a:t>Reliance Field Services (RFS) has three divisions to facilitate the special needs of  financial institutions.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Field Calls/Door Knocks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Property Preservation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Evaluation Services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Reliance field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09600"/>
            <a:ext cx="7955280" cy="3834919"/>
          </a:xfrm>
        </p:spPr>
        <p:txBody>
          <a:bodyPr lIns="91440" tIns="182880" bIns="365760" anchor="t" anchorCtr="0">
            <a:noAutofit/>
          </a:bodyPr>
          <a:lstStyle/>
          <a:p>
            <a:r>
              <a:rPr lang="en-US" sz="2000" b="1" dirty="0" smtClean="0"/>
              <a:t>Founded 1995</a:t>
            </a:r>
          </a:p>
          <a:p>
            <a:r>
              <a:rPr lang="en-US" sz="2000" b="1" dirty="0" smtClean="0"/>
              <a:t>Minority Business Enterprise</a:t>
            </a:r>
          </a:p>
          <a:p>
            <a:r>
              <a:rPr lang="en-US" sz="2000" b="1" dirty="0" smtClean="0"/>
              <a:t>SAS 70 Certified</a:t>
            </a:r>
          </a:p>
          <a:p>
            <a:r>
              <a:rPr lang="en-US" sz="2000" b="1" dirty="0" smtClean="0"/>
              <a:t>Flexible Website Portal</a:t>
            </a:r>
          </a:p>
          <a:p>
            <a:r>
              <a:rPr lang="en-US" sz="2000" b="1" dirty="0" smtClean="0"/>
              <a:t>System Interfaces for Secure Seamless Data Transmission</a:t>
            </a:r>
          </a:p>
          <a:p>
            <a:r>
              <a:rPr lang="en-US" sz="2000" b="1" dirty="0" smtClean="0"/>
              <a:t>Dedicated Client Services Liaisons</a:t>
            </a:r>
          </a:p>
          <a:p>
            <a:r>
              <a:rPr lang="en-US" sz="2000" b="1" dirty="0" smtClean="0"/>
              <a:t>Customized Reporting &amp; Analytics</a:t>
            </a:r>
          </a:p>
          <a:p>
            <a:r>
              <a:rPr lang="en-US" sz="2000" b="1" dirty="0" smtClean="0"/>
              <a:t>Accessible Management</a:t>
            </a:r>
          </a:p>
          <a:p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b="1" dirty="0" smtClean="0"/>
              <a:t>General Field Call</a:t>
            </a:r>
          </a:p>
          <a:p>
            <a:r>
              <a:rPr lang="en-US" sz="1400" b="1" dirty="0" smtClean="0"/>
              <a:t>Offers you the ability to have “Face to Face” contact through one of our field representatives who will convey an urgent message to your debtor to contact you, immediately.</a:t>
            </a:r>
          </a:p>
          <a:p>
            <a:r>
              <a:rPr lang="en-US" sz="1400" b="1" dirty="0" smtClean="0"/>
              <a:t>“Skip tracing” is another way in which this product can be utilized, for example: if no contact is made with the debtor, the field representative will verify occupancy by various methods.</a:t>
            </a:r>
          </a:p>
          <a:p>
            <a:pPr>
              <a:buNone/>
            </a:pPr>
            <a:r>
              <a:rPr lang="en-US" sz="1600" b="1" dirty="0" smtClean="0"/>
              <a:t>Benefits</a:t>
            </a:r>
          </a:p>
          <a:p>
            <a:r>
              <a:rPr lang="en-US" sz="1400" b="1" dirty="0" smtClean="0"/>
              <a:t>Generates call back from dormant account.</a:t>
            </a:r>
          </a:p>
          <a:p>
            <a:r>
              <a:rPr lang="en-US" sz="1400" b="1" dirty="0" smtClean="0"/>
              <a:t>Gives your debt higher priority over the other creditors that are using today’s conventional methods (phone calls, letters, etc.)</a:t>
            </a:r>
          </a:p>
          <a:p>
            <a:r>
              <a:rPr lang="en-US" sz="1400" b="1" dirty="0" smtClean="0"/>
              <a:t>Having this representation at your fingertips anywhere in the country, allows you to significantly impact the attention your debt will receive from your debtor.</a:t>
            </a:r>
          </a:p>
          <a:p>
            <a:r>
              <a:rPr lang="en-US" sz="1400" b="1" dirty="0" smtClean="0"/>
              <a:t>Regardless whether direct contact is made or not with your debtor, the field representative will always leave your personalized calling card, known to us, as a “Doorknocker”. This device will encourage the debtor to call you immediately.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oor_knock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23423">
            <a:off x="2912026" y="581189"/>
            <a:ext cx="3148092" cy="51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182880"/>
          <a:lstStyle/>
          <a:p>
            <a:r>
              <a:rPr lang="en-US" sz="2000" b="1" dirty="0" smtClean="0"/>
              <a:t>In today’s ever changing economic climate, maintaining an active dialog with your customer will yield results.</a:t>
            </a:r>
          </a:p>
          <a:p>
            <a:r>
              <a:rPr lang="en-US" sz="2000" b="1" dirty="0" smtClean="0"/>
              <a:t>Our field agents adhere to the FDCPA and state laws.</a:t>
            </a:r>
          </a:p>
          <a:p>
            <a:r>
              <a:rPr lang="en-US" sz="2000" b="1" dirty="0" smtClean="0"/>
              <a:t>Agents attempt to obtain updated contact information including cell numbers, place of employment, etc.</a:t>
            </a:r>
          </a:p>
          <a:p>
            <a:r>
              <a:rPr lang="en-US" sz="2000" b="1" dirty="0" smtClean="0"/>
              <a:t>Stress the importance of speaking with your representative.</a:t>
            </a:r>
          </a:p>
          <a:p>
            <a:r>
              <a:rPr lang="en-US" sz="2000" b="1" dirty="0" smtClean="0"/>
              <a:t>Provide valuable information relating to collateral.</a:t>
            </a:r>
          </a:p>
          <a:p>
            <a:r>
              <a:rPr lang="en-US" sz="2000" b="1" dirty="0" smtClean="0"/>
              <a:t>Verify with neighbors that customer resides at address.</a:t>
            </a:r>
          </a:p>
          <a:p>
            <a:r>
              <a:rPr lang="en-US" sz="2000" b="1" dirty="0" smtClean="0"/>
              <a:t>Visit a business or residence to establish communication.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Collateral Inspections/Insurance Loss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548640"/>
          <a:lstStyle/>
          <a:p>
            <a:r>
              <a:rPr lang="en-US" b="1" dirty="0" smtClean="0"/>
              <a:t>Field Agents can be assigned to schedule appointments with your customer, impound yard or garage to document damage and/or repairs.</a:t>
            </a:r>
          </a:p>
          <a:p>
            <a:r>
              <a:rPr lang="en-US" b="1" dirty="0" smtClean="0"/>
              <a:t>Agents can validate serial numbers on collateral.</a:t>
            </a:r>
          </a:p>
          <a:p>
            <a:r>
              <a:rPr lang="en-US" b="1" dirty="0" smtClean="0"/>
              <a:t>Customized programs can be developed to assist our clients.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377</Words>
  <Application>Microsoft Macintosh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Who is Reliance Field Service?</vt:lpstr>
      <vt:lpstr>Who is Reliance field Services</vt:lpstr>
      <vt:lpstr>programs</vt:lpstr>
      <vt:lpstr>Slide 5</vt:lpstr>
      <vt:lpstr>Improving Communication</vt:lpstr>
      <vt:lpstr>Collateral Inspections/Insurance Loss Reports</vt:lpstr>
    </vt:vector>
  </TitlesOfParts>
  <Company>Point Blank Studio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 Oakley</dc:creator>
  <cp:lastModifiedBy>Anne Oakley</cp:lastModifiedBy>
  <cp:revision>12</cp:revision>
  <dcterms:created xsi:type="dcterms:W3CDTF">2012-04-03T17:42:47Z</dcterms:created>
  <dcterms:modified xsi:type="dcterms:W3CDTF">2012-04-03T17:47:50Z</dcterms:modified>
</cp:coreProperties>
</file>